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68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3" autoAdjust="0"/>
    <p:restoredTop sz="94622" autoAdjust="0"/>
  </p:normalViewPr>
  <p:slideViewPr>
    <p:cSldViewPr snapToGrid="0">
      <p:cViewPr varScale="1">
        <p:scale>
          <a:sx n="91" d="100"/>
          <a:sy n="91" d="100"/>
        </p:scale>
        <p:origin x="72" y="-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25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1B15C-A689-4A62-9DEC-455808052198}" type="datetimeFigureOut">
              <a:rPr lang="it-IT" smtClean="0"/>
              <a:t>01/03/2022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2D9C3-889A-4B3C-9FC1-4094CFE878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37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448757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1179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274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7274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4882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38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40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986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7797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8857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1917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169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797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6624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olo e testo vertica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olo e testo vertica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Intestazione sezion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to con didascali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magine con didascali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/>
        </p:nvSpPr>
        <p:spPr>
          <a:xfrm>
            <a:off x="1221954" y="2886266"/>
            <a:ext cx="9427335" cy="1135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253380" y="1248223"/>
            <a:ext cx="11419071" cy="519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I nove Criteri</a:t>
            </a:r>
            <a:endParaRPr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lvl="0" algn="ctr"/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Criteri 1 – 5: “Fattori abilitanti” 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Riguardano i processi e le pratiche in atto nell’organizzazione per realizzare le strategie, tramite l’impiego efficace di risorse umane e materiali</a:t>
            </a:r>
            <a:endParaRPr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Criteri 6 – 9: “Risultati” 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algn="ctr"/>
            <a:r>
              <a:rPr lang="it-IT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Riguardano i risultati nei confronti delle principali categorie di stakeholder</a:t>
            </a:r>
            <a:endParaRPr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algn="ctr"/>
            <a:endParaRPr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algn="ctr"/>
            <a:r>
              <a:rPr lang="it-IT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I fattori  abilitanti determinano i risultati, i risultati indicano dove intervenire sui fattori per migliorare il sistema.</a:t>
            </a:r>
            <a:endParaRPr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85"/>
          <p:cNvSpPr txBox="1"/>
          <p:nvPr/>
        </p:nvSpPr>
        <p:spPr>
          <a:xfrm>
            <a:off x="1249249" y="0"/>
            <a:ext cx="9427335" cy="1135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1479837" y="1136116"/>
            <a:ext cx="8966157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Dal RAV al Piano di miglioramento</a:t>
            </a:r>
          </a:p>
          <a:p>
            <a:pPr lvl="0" algn="ctr"/>
            <a:endParaRPr lang="it-IT" sz="2400" b="1" i="1" dirty="0">
              <a:solidFill>
                <a:srgbClr val="C00000"/>
              </a:solidFill>
              <a:latin typeface="Verdana"/>
              <a:ea typeface="Verdana"/>
              <a:cs typeface="Verdana"/>
            </a:endParaRPr>
          </a:p>
          <a:p>
            <a:pPr lvl="0"/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lvl="0"/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Calibri"/>
            </a:endParaRPr>
          </a:p>
        </p:txBody>
      </p:sp>
      <p:sp>
        <p:nvSpPr>
          <p:cNvPr id="4" name="Shape 85"/>
          <p:cNvSpPr txBox="1"/>
          <p:nvPr/>
        </p:nvSpPr>
        <p:spPr>
          <a:xfrm>
            <a:off x="1249249" y="1"/>
            <a:ext cx="9427335" cy="64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  <p:sp>
        <p:nvSpPr>
          <p:cNvPr id="10" name="Shape 85"/>
          <p:cNvSpPr txBox="1"/>
          <p:nvPr/>
        </p:nvSpPr>
        <p:spPr>
          <a:xfrm>
            <a:off x="1249249" y="0"/>
            <a:ext cx="9427335" cy="64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050878" y="2101755"/>
            <a:ext cx="101266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Nel </a:t>
            </a:r>
            <a:r>
              <a:rPr lang="it-IT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RAV 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(Rapporto di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AutoValutazione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ctr"/>
            <a:r>
              <a:rPr lang="it-IT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9 criteri vengono utilizzati dall’istituzione per ‘assegnarsi dei punteggi’, dei voti</a:t>
            </a:r>
          </a:p>
          <a:p>
            <a:pPr algn="ctr"/>
            <a:endParaRPr lang="it-IT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it-IT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Sulla base dei punteggi ottenuti vengono individuate delle criticità e viene redatto il</a:t>
            </a:r>
          </a:p>
          <a:p>
            <a:pPr algn="ctr"/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Piano di Miglioramento</a:t>
            </a:r>
          </a:p>
        </p:txBody>
      </p:sp>
    </p:spTree>
    <p:extLst>
      <p:ext uri="{BB962C8B-B14F-4D97-AF65-F5344CB8AC3E}">
        <p14:creationId xmlns:p14="http://schemas.microsoft.com/office/powerpoint/2010/main" val="3203805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1479837" y="1136116"/>
            <a:ext cx="8966157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10 step per migliorare le amministrazioni con l’uso del CAF</a:t>
            </a:r>
          </a:p>
          <a:p>
            <a:pPr lvl="0" algn="ctr"/>
            <a:endParaRPr lang="it-IT" sz="2400" b="1" i="1" dirty="0">
              <a:solidFill>
                <a:srgbClr val="C00000"/>
              </a:solidFill>
              <a:latin typeface="Verdana"/>
              <a:ea typeface="Verdana"/>
              <a:cs typeface="Verdana"/>
            </a:endParaRPr>
          </a:p>
          <a:p>
            <a:pPr lvl="0"/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342900" lvl="0" indent="-342900">
              <a:buAutoNum type="arabicPeriod"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lvl="0"/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Calibri"/>
            </a:endParaRPr>
          </a:p>
        </p:txBody>
      </p:sp>
      <p:sp>
        <p:nvSpPr>
          <p:cNvPr id="4" name="Shape 85"/>
          <p:cNvSpPr txBox="1"/>
          <p:nvPr/>
        </p:nvSpPr>
        <p:spPr>
          <a:xfrm>
            <a:off x="1249249" y="1"/>
            <a:ext cx="9427335" cy="64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  <p:sp>
        <p:nvSpPr>
          <p:cNvPr id="10" name="Shape 85"/>
          <p:cNvSpPr txBox="1"/>
          <p:nvPr/>
        </p:nvSpPr>
        <p:spPr>
          <a:xfrm>
            <a:off x="1249249" y="0"/>
            <a:ext cx="9427335" cy="64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CFC951E-235F-4C89-994B-7D2EC1D804C2}"/>
              </a:ext>
            </a:extLst>
          </p:cNvPr>
          <p:cNvSpPr txBox="1"/>
          <p:nvPr/>
        </p:nvSpPr>
        <p:spPr>
          <a:xfrm>
            <a:off x="1249249" y="2188543"/>
            <a:ext cx="99762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FASE 1: INIZIO DEL VIAGGIO CAF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Comunicare il progetto di autovalutazione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Decidere come organizzare e pianificare l’autovalutazione</a:t>
            </a:r>
          </a:p>
          <a:p>
            <a:endParaRPr lang="it-IT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FASE 2: PROCESSO DI AUTOVALUTAZIONE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Scegliere uno o più gruppi di autovalutazione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Organizzare la formazione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Condurre l’autovalutazione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Stendere un report descrittivo dei risultati dell’autovalutazione</a:t>
            </a:r>
          </a:p>
          <a:p>
            <a:endParaRPr lang="it-IT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1800" b="1" dirty="0">
                <a:latin typeface="Verdana" panose="020B0604030504040204" pitchFamily="34" charset="0"/>
                <a:ea typeface="Verdana" panose="020B0604030504040204" pitchFamily="34" charset="0"/>
              </a:rPr>
              <a:t>FASE 3: PIANO DI MIGLIORAMENTO/DEFINIZIONE DLLE PRIORITÀ</a:t>
            </a:r>
          </a:p>
          <a:p>
            <a:pPr marL="342900" indent="-342900" algn="l">
              <a:buFont typeface="+mj-lt"/>
              <a:buAutoNum type="arabicPeriod" startAt="7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Elaborare un piano di miglioramento basato sul report dell’autovalutazione approvato</a:t>
            </a:r>
          </a:p>
          <a:p>
            <a:pPr marL="342900" indent="-342900" algn="l">
              <a:buFont typeface="+mj-lt"/>
              <a:buAutoNum type="arabicPeriod" startAt="8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Comunicare il piano di miglioramento</a:t>
            </a:r>
          </a:p>
          <a:p>
            <a:pPr marL="342900" indent="-342900" algn="l">
              <a:buFont typeface="+mj-lt"/>
              <a:buAutoNum type="arabicPeriod" startAt="8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Attuare il piano di miglioramento</a:t>
            </a:r>
          </a:p>
          <a:p>
            <a:pPr marL="342900" indent="-342900" algn="l">
              <a:buFont typeface="+mj-lt"/>
              <a:buAutoNum type="arabicPeriod" startAt="8"/>
            </a:pPr>
            <a:r>
              <a:rPr lang="it-IT" sz="1800" dirty="0">
                <a:latin typeface="Verdana" panose="020B0604030504040204" pitchFamily="34" charset="0"/>
                <a:ea typeface="Verdana" panose="020B0604030504040204" pitchFamily="34" charset="0"/>
              </a:rPr>
              <a:t>Pianificare la successiva autovalutazione</a:t>
            </a:r>
          </a:p>
          <a:p>
            <a:pPr algn="l"/>
            <a:endParaRPr lang="it-IT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it-IT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971592" y="662322"/>
            <a:ext cx="9982648" cy="976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Il ciclo PDCA nell’attuazione del percorso CAF</a:t>
            </a:r>
          </a:p>
        </p:txBody>
      </p:sp>
      <p:sp>
        <p:nvSpPr>
          <p:cNvPr id="4" name="Shape 85"/>
          <p:cNvSpPr txBox="1"/>
          <p:nvPr/>
        </p:nvSpPr>
        <p:spPr>
          <a:xfrm>
            <a:off x="1249249" y="0"/>
            <a:ext cx="9427335" cy="1135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  <p:pic>
        <p:nvPicPr>
          <p:cNvPr id="1028" name="Picture 4" descr="https://upload.wikimedia.org/wikipedia/commons/thumb/7/7a/PDCA_Cycle.svg/1024px-PDCA_Cyc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163" y="1638683"/>
            <a:ext cx="7173505" cy="488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462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378424" y="1555845"/>
            <a:ext cx="85025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i="1" spc="600" dirty="0">
                <a:solidFill>
                  <a:schemeClr val="bg2">
                    <a:lumMod val="75000"/>
                  </a:schemeClr>
                </a:solidFill>
                <a:latin typeface="Bradley Hand ITC" panose="03070402050302030203" pitchFamily="66" charset="0"/>
              </a:rPr>
              <a:t>Grazie per la vostra attenzione</a:t>
            </a:r>
          </a:p>
        </p:txBody>
      </p:sp>
    </p:spTree>
    <p:extLst>
      <p:ext uri="{BB962C8B-B14F-4D97-AF65-F5344CB8AC3E}">
        <p14:creationId xmlns:p14="http://schemas.microsoft.com/office/powerpoint/2010/main" val="234646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/>
        </p:nvSpPr>
        <p:spPr>
          <a:xfrm>
            <a:off x="1364685" y="437109"/>
            <a:ext cx="9427335" cy="717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  <a:endParaRPr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 txBox="1"/>
          <p:nvPr/>
        </p:nvSpPr>
        <p:spPr>
          <a:xfrm>
            <a:off x="1045253" y="1404247"/>
            <a:ext cx="10101494" cy="4502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Il</a:t>
            </a:r>
            <a:r>
              <a:rPr lang="it-IT" sz="2000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 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Common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Assessment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Framework</a:t>
            </a:r>
            <a:r>
              <a:rPr lang="it-IT" sz="2400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 </a:t>
            </a: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(Quadro di riferimento Comune per l’Autovalutazione, in breve</a:t>
            </a:r>
            <a:r>
              <a:rPr lang="it-IT" sz="2000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CAF</a:t>
            </a:r>
            <a:r>
              <a:rPr lang="it-IT" sz="2000" b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) </a:t>
            </a: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è un modello di autovalutazione rivolto al settore pubblico</a:t>
            </a:r>
            <a:endParaRPr sz="20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t-IT"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Strumento di 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  <a:hlinkClick r:id="rId3" action="ppaction://hlinksldjump"/>
              </a:rPr>
              <a:t>Total Quality Management</a:t>
            </a:r>
            <a:endParaRPr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(Gestione totale della qualità)</a:t>
            </a:r>
            <a:endParaRPr sz="2000" b="1" i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la Pubblica amministrazione</a:t>
            </a:r>
            <a:endParaRPr sz="2000" b="1" i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Migliorare le organizzazioni pubbliche attraverso 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l’autovalutazione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Shape 92"/>
          <p:cNvSpPr/>
          <p:nvPr/>
        </p:nvSpPr>
        <p:spPr>
          <a:xfrm>
            <a:off x="5673507" y="2679656"/>
            <a:ext cx="844985" cy="7226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5673507" y="4538069"/>
            <a:ext cx="844985" cy="7226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/>
        </p:nvSpPr>
        <p:spPr>
          <a:xfrm>
            <a:off x="1354501" y="10511"/>
            <a:ext cx="9754934" cy="195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800" b="1" i="1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TQM </a:t>
            </a:r>
            <a:endParaRPr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Total </a:t>
            </a:r>
            <a:r>
              <a:rPr lang="it-IT" sz="2800" b="1" i="1" dirty="0" err="1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Quality</a:t>
            </a:r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/>
              </a:rPr>
              <a:t> </a:t>
            </a: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Management </a:t>
            </a:r>
            <a:endParaRPr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“The art of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managing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the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whole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 to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achieve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excellence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”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03789" y="1709819"/>
            <a:ext cx="80563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Approccio manageriale che coinvolge tutti i membri di un'organizzazione al fine di ottenere un  miglioramento continuo </a:t>
            </a:r>
            <a:endParaRPr lang="it-IT" sz="2400" b="1" i="1" dirty="0"/>
          </a:p>
          <a:p>
            <a:pPr lvl="0"/>
            <a:endParaRPr lang="it-IT"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Soddisfazione e benefici per i portatori di interesse </a:t>
            </a:r>
            <a:r>
              <a:rPr lang="it-IT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stakeholders</a:t>
            </a:r>
            <a:r>
              <a:rPr lang="it-IT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lang="it-IT" sz="16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Shape 110"/>
          <p:cNvSpPr txBox="1"/>
          <p:nvPr/>
        </p:nvSpPr>
        <p:spPr>
          <a:xfrm>
            <a:off x="4083171" y="4444747"/>
            <a:ext cx="4297594" cy="2207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Autorità politiche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Partner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Discenti e famiglie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Staff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Società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12" y="4047699"/>
            <a:ext cx="747310" cy="6287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/>
        </p:nvSpPr>
        <p:spPr>
          <a:xfrm>
            <a:off x="1410708" y="1920"/>
            <a:ext cx="9698570" cy="192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TQM </a:t>
            </a:r>
            <a:endParaRPr sz="2800" b="1" i="1" dirty="0">
              <a:solidFill>
                <a:srgbClr val="065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Total </a:t>
            </a:r>
            <a:r>
              <a:rPr lang="it-IT" sz="2800" b="1" i="1" dirty="0" err="1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Quality</a:t>
            </a: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lang="it-IT" sz="28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Management</a:t>
            </a:r>
            <a:r>
              <a:rPr lang="it-IT" sz="2400" b="1" i="1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endParaRPr sz="2400" b="1" i="1" dirty="0">
              <a:solidFill>
                <a:srgbClr val="0651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 i="1" dirty="0">
              <a:solidFill>
                <a:srgbClr val="06517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“The art of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managing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the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whole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 to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achieve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excellence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”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810483" y="2502800"/>
            <a:ext cx="70900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Le Istituzioni </a:t>
            </a:r>
          </a:p>
          <a:p>
            <a:pPr algn="ctr"/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che avviano un percorso di Qualità hanno una</a:t>
            </a:r>
          </a:p>
          <a:p>
            <a:pPr algn="ctr"/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</a:rPr>
              <a:t> </a:t>
            </a:r>
          </a:p>
          <a:p>
            <a:pPr algn="ctr"/>
            <a:r>
              <a:rPr lang="it-IT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Responsabilità Sociale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9822" y="2182356"/>
            <a:ext cx="5118119" cy="410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1333591" y="0"/>
            <a:ext cx="9707448" cy="183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800" b="1" i="1" cap="none" dirty="0">
                <a:solidFill>
                  <a:srgbClr val="065171"/>
                </a:solidFill>
                <a:latin typeface="Verdana"/>
                <a:ea typeface="Verdana"/>
                <a:cs typeface="Verdana"/>
                <a:sym typeface="Verdana"/>
              </a:rPr>
              <a:t>TQM </a:t>
            </a:r>
            <a:endParaRPr sz="2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065171"/>
                </a:solidFill>
                <a:latin typeface="Verdana"/>
                <a:ea typeface="Verdana"/>
                <a:cs typeface="Verdana"/>
                <a:sym typeface="Verdana"/>
              </a:rPr>
              <a:t>Total </a:t>
            </a:r>
            <a:r>
              <a:rPr lang="it-IT" sz="2800" b="1" i="1" dirty="0" err="1">
                <a:solidFill>
                  <a:srgbClr val="065171"/>
                </a:solidFill>
                <a:latin typeface="Verdana"/>
                <a:ea typeface="Verdana"/>
                <a:cs typeface="Verdana"/>
                <a:sym typeface="Verdana"/>
              </a:rPr>
              <a:t>Quality</a:t>
            </a:r>
            <a:r>
              <a:rPr lang="it-IT" sz="2800" dirty="0">
                <a:ea typeface="Verdana"/>
              </a:rPr>
              <a:t> </a:t>
            </a:r>
            <a:r>
              <a:rPr lang="it-IT" sz="2800" b="1" i="1" dirty="0">
                <a:solidFill>
                  <a:srgbClr val="065171"/>
                </a:solidFill>
                <a:latin typeface="Verdana"/>
                <a:ea typeface="Verdana"/>
                <a:cs typeface="Verdana"/>
                <a:sym typeface="Verdana"/>
              </a:rPr>
              <a:t>Management </a:t>
            </a:r>
            <a:endParaRPr sz="2800" b="1" i="1" dirty="0">
              <a:solidFill>
                <a:srgbClr val="06517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 i="1" dirty="0">
              <a:solidFill>
                <a:srgbClr val="06517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“The art of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managing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the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whole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 to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achieve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excellence</a:t>
            </a:r>
            <a:r>
              <a:rPr lang="it-IT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”</a:t>
            </a:r>
            <a:endParaRPr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389660" y="3152633"/>
            <a:ext cx="23474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Controllo ciclico e quindi continuo dei processi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1608460" y="1930802"/>
            <a:ext cx="9336203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partire dall’A.S. 2013/2014</a:t>
            </a:r>
            <a:endParaRPr sz="2400" b="1" i="1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 nostra istituzione scolastica </a:t>
            </a: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ha aderito al modello CAF</a:t>
            </a: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___________________________________</a:t>
            </a:r>
            <a:endParaRPr sz="2400" b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Dopo l’ultima visita del luglio 2016 da parte dei valutatori esterni la nostra istituzione scolastica è stata selezionata per rappresentare l’Italia al VII convegno europeo delle PA che usano il Modello </a:t>
            </a:r>
            <a:r>
              <a:rPr lang="it-IT" sz="2400" b="1" i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Caf</a:t>
            </a: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a Bratislava (Slovacchia) nel mese di novembre 2016</a:t>
            </a:r>
            <a:endParaRPr i="1" dirty="0"/>
          </a:p>
        </p:txBody>
      </p:sp>
      <p:sp>
        <p:nvSpPr>
          <p:cNvPr id="4" name="Shape 85"/>
          <p:cNvSpPr txBox="1"/>
          <p:nvPr/>
        </p:nvSpPr>
        <p:spPr>
          <a:xfrm>
            <a:off x="1249249" y="0"/>
            <a:ext cx="9427335" cy="1135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hape 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1587" y="0"/>
            <a:ext cx="9431338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1446722" y="1933652"/>
            <a:ext cx="9336203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Un po’ di storia</a:t>
            </a:r>
            <a:endParaRPr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Durante la I Conferenza Europea sulla Qualità a Lisbona del 2000, gli esperti delle PA di tutti i paesi europei si sono riuniti per discutere di nuovi metodi e sistemi di qualità</a:t>
            </a:r>
            <a:endParaRPr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/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CAF (Common </a:t>
            </a:r>
            <a:r>
              <a:rPr lang="it-IT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Assessment</a:t>
            </a: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 Framework)</a:t>
            </a:r>
            <a:endParaRPr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  <a:p>
            <a:pPr algn="ctr"/>
            <a:r>
              <a:rPr lang="it-IT" sz="2000" b="1" i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Un vero e proprio strumento comune europeo per la gestione della qualità destinato al settore pubblico e sviluppato dal settore pubblico stesso</a:t>
            </a:r>
            <a:endParaRPr sz="2000" b="1" i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5692330" y="3809781"/>
            <a:ext cx="844985" cy="7226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/>
        </p:nvSpPr>
        <p:spPr>
          <a:xfrm>
            <a:off x="1294814" y="1135116"/>
            <a:ext cx="9336203" cy="5511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Un po’ di storia</a:t>
            </a:r>
            <a:endParaRPr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Nei primi anni il modello CAF è stato principalmente utilizzato per introdurre i principi del TQM nel settore pubblico</a:t>
            </a: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Ciononostante, sin dall’inizio il CAF ha voluto essere uno strumento semplice, accessibile e facile da implementare rispetto agli altri strumenti di TQM</a:t>
            </a: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it-IT" sz="24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Il modello è stato successivamente adattato a specifici contesti amministrativi, tra cui il settore dell’istruzione</a:t>
            </a:r>
            <a:endParaRPr sz="2400" b="1" i="1" dirty="0">
              <a:solidFill>
                <a:schemeClr val="dk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4" name="Shape 85"/>
          <p:cNvSpPr txBox="1"/>
          <p:nvPr/>
        </p:nvSpPr>
        <p:spPr>
          <a:xfrm>
            <a:off x="1249249" y="0"/>
            <a:ext cx="9427335" cy="1135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/>
        </p:nvSpPr>
        <p:spPr>
          <a:xfrm>
            <a:off x="1503556" y="858443"/>
            <a:ext cx="933620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In che cosa consiste il CAF?</a:t>
            </a:r>
            <a:endParaRPr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8164" y="2082036"/>
            <a:ext cx="5766985" cy="43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176270" y="3603520"/>
            <a:ext cx="203812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I 9 criteri del modello CAF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2385152" y="3991743"/>
            <a:ext cx="649995" cy="7932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85"/>
          <p:cNvSpPr txBox="1"/>
          <p:nvPr/>
        </p:nvSpPr>
        <p:spPr>
          <a:xfrm>
            <a:off x="1204971" y="26163"/>
            <a:ext cx="9427335" cy="68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200" b="1" i="1" u="none" strike="noStrike" cap="none" dirty="0">
                <a:solidFill>
                  <a:srgbClr val="0651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COMMON ASSESSMENT FRAMEWORK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o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C00000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1862</TotalTime>
  <Words>599</Words>
  <Application>Microsoft Office PowerPoint</Application>
  <PresentationFormat>Widescreen</PresentationFormat>
  <Paragraphs>112</Paragraphs>
  <Slides>14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Bradley Hand ITC</vt:lpstr>
      <vt:lpstr>Calibri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Galilei</dc:creator>
  <cp:lastModifiedBy>gheila baldassarri</cp:lastModifiedBy>
  <cp:revision>33</cp:revision>
  <dcterms:modified xsi:type="dcterms:W3CDTF">2022-03-01T07:42:41Z</dcterms:modified>
</cp:coreProperties>
</file>